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DM Sans" pitchFamily="2" charset="0"/>
      <p:regular r:id="rId20"/>
    </p:embeddedFont>
    <p:embeddedFont>
      <p:font typeface="DM Sans Bold" panose="020B0604020202020204" charset="0"/>
      <p:regular r:id="rId21"/>
    </p:embeddedFont>
    <p:embeddedFont>
      <p:font typeface="DM Sans Italics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Glacial Indifference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783289" y="-15469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521268" y="79353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670410" y="-4035044"/>
            <a:ext cx="7620710" cy="7620710"/>
          </a:xfrm>
          <a:custGeom>
            <a:avLst/>
            <a:gdLst/>
            <a:ahLst/>
            <a:cxnLst/>
            <a:rect l="l" t="t" r="r" b="b"/>
            <a:pathLst>
              <a:path w="7620710" h="7620710">
                <a:moveTo>
                  <a:pt x="0" y="0"/>
                </a:moveTo>
                <a:lnTo>
                  <a:pt x="7620710" y="0"/>
                </a:lnTo>
                <a:lnTo>
                  <a:pt x="7620710" y="7620710"/>
                </a:lnTo>
                <a:lnTo>
                  <a:pt x="0" y="7620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2490596" y="8168423"/>
            <a:ext cx="5496989" cy="5496989"/>
          </a:xfrm>
          <a:custGeom>
            <a:avLst/>
            <a:gdLst/>
            <a:ahLst/>
            <a:cxnLst/>
            <a:rect l="l" t="t" r="r" b="b"/>
            <a:pathLst>
              <a:path w="5496989" h="5496989">
                <a:moveTo>
                  <a:pt x="0" y="0"/>
                </a:moveTo>
                <a:lnTo>
                  <a:pt x="5496989" y="0"/>
                </a:lnTo>
                <a:lnTo>
                  <a:pt x="5496989" y="5496989"/>
                </a:lnTo>
                <a:lnTo>
                  <a:pt x="0" y="5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87399" y="510475"/>
            <a:ext cx="2888224" cy="711225"/>
          </a:xfrm>
          <a:custGeom>
            <a:avLst/>
            <a:gdLst/>
            <a:ahLst/>
            <a:cxnLst/>
            <a:rect l="l" t="t" r="r" b="b"/>
            <a:pathLst>
              <a:path w="2888224" h="711225">
                <a:moveTo>
                  <a:pt x="0" y="0"/>
                </a:moveTo>
                <a:lnTo>
                  <a:pt x="2888224" y="0"/>
                </a:lnTo>
                <a:lnTo>
                  <a:pt x="2888224" y="711225"/>
                </a:lnTo>
                <a:lnTo>
                  <a:pt x="0" y="711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585740" y="3723079"/>
            <a:ext cx="3116520" cy="4674780"/>
          </a:xfrm>
          <a:custGeom>
            <a:avLst/>
            <a:gdLst/>
            <a:ahLst/>
            <a:cxnLst/>
            <a:rect l="l" t="t" r="r" b="b"/>
            <a:pathLst>
              <a:path w="3116520" h="4674780">
                <a:moveTo>
                  <a:pt x="0" y="0"/>
                </a:moveTo>
                <a:lnTo>
                  <a:pt x="3116520" y="0"/>
                </a:lnTo>
                <a:lnTo>
                  <a:pt x="3116520" y="4674780"/>
                </a:lnTo>
                <a:lnTo>
                  <a:pt x="0" y="467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006393" y="2415758"/>
            <a:ext cx="12275213" cy="18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37"/>
              </a:lnSpc>
              <a:spcBef>
                <a:spcPct val="0"/>
              </a:spcBef>
            </a:pPr>
            <a:r>
              <a:rPr lang="en-US" sz="10896" b="1" spc="98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NEXA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759230" y="1918221"/>
            <a:ext cx="21806460" cy="68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14"/>
              </a:lnSpc>
              <a:spcBef>
                <a:spcPct val="0"/>
              </a:spcBef>
            </a:pPr>
            <a:r>
              <a:rPr lang="en-US" sz="4068" b="1" spc="2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LOGÍSTICA Y DE ABASTECIMIENTO DE GENDARMERÍA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1037" y="8139848"/>
            <a:ext cx="5325587" cy="95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Asignatura: CAPSTONE_002D</a:t>
            </a:r>
          </a:p>
          <a:p>
            <a:pPr algn="ctr">
              <a:lnSpc>
                <a:spcPts val="2566"/>
              </a:lnSpc>
            </a:pPr>
            <a:endParaRPr lang="en-US" sz="1833" i="1">
              <a:solidFill>
                <a:srgbClr val="FFFF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Docente: Lionel Pizarro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591451" y="1596731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SISTEMA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079262" y="2665652"/>
            <a:ext cx="10129476" cy="6592648"/>
          </a:xfrm>
          <a:custGeom>
            <a:avLst/>
            <a:gdLst/>
            <a:ahLst/>
            <a:cxnLst/>
            <a:rect l="l" t="t" r="r" b="b"/>
            <a:pathLst>
              <a:path w="10129476" h="6592648">
                <a:moveTo>
                  <a:pt x="0" y="0"/>
                </a:moveTo>
                <a:lnTo>
                  <a:pt x="10129476" y="0"/>
                </a:lnTo>
                <a:lnTo>
                  <a:pt x="10129476" y="6592648"/>
                </a:lnTo>
                <a:lnTo>
                  <a:pt x="0" y="659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591451" y="1531919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IA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332646" y="2571888"/>
            <a:ext cx="11622708" cy="6479660"/>
          </a:xfrm>
          <a:custGeom>
            <a:avLst/>
            <a:gdLst/>
            <a:ahLst/>
            <a:cxnLst/>
            <a:rect l="l" t="t" r="r" b="b"/>
            <a:pathLst>
              <a:path w="11622708" h="6479660">
                <a:moveTo>
                  <a:pt x="0" y="0"/>
                </a:moveTo>
                <a:lnTo>
                  <a:pt x="11622708" y="0"/>
                </a:lnTo>
                <a:lnTo>
                  <a:pt x="11622708" y="6479660"/>
                </a:lnTo>
                <a:lnTo>
                  <a:pt x="0" y="647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414088" y="2568081"/>
            <a:ext cx="13459823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 Y TECNOLOGIAS DE LA APP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04409" y="3976509"/>
            <a:ext cx="15279181" cy="3208628"/>
          </a:xfrm>
          <a:custGeom>
            <a:avLst/>
            <a:gdLst/>
            <a:ahLst/>
            <a:cxnLst/>
            <a:rect l="l" t="t" r="r" b="b"/>
            <a:pathLst>
              <a:path w="15279181" h="3208628">
                <a:moveTo>
                  <a:pt x="0" y="0"/>
                </a:moveTo>
                <a:lnTo>
                  <a:pt x="15279182" y="0"/>
                </a:lnTo>
                <a:lnTo>
                  <a:pt x="15279182" y="3208628"/>
                </a:lnTo>
                <a:lnTo>
                  <a:pt x="0" y="320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5468085"/>
            <a:ext cx="4818915" cy="4818915"/>
          </a:xfrm>
          <a:custGeom>
            <a:avLst/>
            <a:gdLst/>
            <a:ahLst/>
            <a:cxnLst/>
            <a:rect l="l" t="t" r="r" b="b"/>
            <a:pathLst>
              <a:path w="4818915" h="4818915">
                <a:moveTo>
                  <a:pt x="0" y="0"/>
                </a:moveTo>
                <a:lnTo>
                  <a:pt x="4818915" y="0"/>
                </a:lnTo>
                <a:lnTo>
                  <a:pt x="4818915" y="4818915"/>
                </a:lnTo>
                <a:lnTo>
                  <a:pt x="0" y="4818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15996488" y="0"/>
            <a:ext cx="2291512" cy="2291512"/>
          </a:xfrm>
          <a:custGeom>
            <a:avLst/>
            <a:gdLst/>
            <a:ahLst/>
            <a:cxnLst/>
            <a:rect l="l" t="t" r="r" b="b"/>
            <a:pathLst>
              <a:path w="2291512" h="2291512">
                <a:moveTo>
                  <a:pt x="2291512" y="2291512"/>
                </a:moveTo>
                <a:lnTo>
                  <a:pt x="0" y="2291512"/>
                </a:lnTo>
                <a:lnTo>
                  <a:pt x="0" y="0"/>
                </a:lnTo>
                <a:lnTo>
                  <a:pt x="2291512" y="0"/>
                </a:lnTo>
                <a:lnTo>
                  <a:pt x="2291512" y="22915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071462" y="7268118"/>
            <a:ext cx="6919576" cy="6919576"/>
          </a:xfrm>
          <a:custGeom>
            <a:avLst/>
            <a:gdLst/>
            <a:ahLst/>
            <a:cxnLst/>
            <a:rect l="l" t="t" r="r" b="b"/>
            <a:pathLst>
              <a:path w="6919576" h="6919576">
                <a:moveTo>
                  <a:pt x="0" y="0"/>
                </a:moveTo>
                <a:lnTo>
                  <a:pt x="6919576" y="0"/>
                </a:lnTo>
                <a:lnTo>
                  <a:pt x="6919576" y="6919577"/>
                </a:lnTo>
                <a:lnTo>
                  <a:pt x="0" y="6919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9326046" y="2999968"/>
            <a:ext cx="7366805" cy="2468117"/>
            <a:chOff x="0" y="0"/>
            <a:chExt cx="2370251" cy="794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70251" cy="794110"/>
            </a:xfrm>
            <a:custGeom>
              <a:avLst/>
              <a:gdLst/>
              <a:ahLst/>
              <a:cxnLst/>
              <a:rect l="l" t="t" r="r" b="b"/>
              <a:pathLst>
                <a:path w="2370251" h="79411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5768"/>
                  </a:lnTo>
                  <a:cubicBezTo>
                    <a:pt x="2370251" y="758589"/>
                    <a:pt x="2365158" y="770885"/>
                    <a:pt x="2356091" y="779951"/>
                  </a:cubicBezTo>
                  <a:cubicBezTo>
                    <a:pt x="2347026" y="789017"/>
                    <a:pt x="2334730" y="794110"/>
                    <a:pt x="2321908" y="794110"/>
                  </a:cubicBezTo>
                  <a:lnTo>
                    <a:pt x="48342" y="794110"/>
                  </a:lnTo>
                  <a:cubicBezTo>
                    <a:pt x="35521" y="794110"/>
                    <a:pt x="23225" y="789017"/>
                    <a:pt x="14159" y="779951"/>
                  </a:cubicBezTo>
                  <a:cubicBezTo>
                    <a:pt x="5093" y="770885"/>
                    <a:pt x="0" y="758589"/>
                    <a:pt x="0" y="74576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70251" cy="84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5150" y="3004145"/>
            <a:ext cx="7366805" cy="2463940"/>
            <a:chOff x="0" y="0"/>
            <a:chExt cx="2370251" cy="7927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0251" cy="792766"/>
            </a:xfrm>
            <a:custGeom>
              <a:avLst/>
              <a:gdLst/>
              <a:ahLst/>
              <a:cxnLst/>
              <a:rect l="l" t="t" r="r" b="b"/>
              <a:pathLst>
                <a:path w="2370251" h="792766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4424"/>
                  </a:lnTo>
                  <a:cubicBezTo>
                    <a:pt x="2370251" y="757245"/>
                    <a:pt x="2365158" y="769541"/>
                    <a:pt x="2356091" y="778607"/>
                  </a:cubicBezTo>
                  <a:cubicBezTo>
                    <a:pt x="2347026" y="787673"/>
                    <a:pt x="2334730" y="792766"/>
                    <a:pt x="2321908" y="792766"/>
                  </a:cubicBezTo>
                  <a:lnTo>
                    <a:pt x="48342" y="792766"/>
                  </a:lnTo>
                  <a:cubicBezTo>
                    <a:pt x="35521" y="792766"/>
                    <a:pt x="23225" y="787673"/>
                    <a:pt x="14159" y="778607"/>
                  </a:cubicBezTo>
                  <a:cubicBezTo>
                    <a:pt x="5093" y="769541"/>
                    <a:pt x="0" y="757245"/>
                    <a:pt x="0" y="744424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70251" cy="840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73030" y="2394931"/>
            <a:ext cx="982584" cy="9825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17464" y="2399108"/>
            <a:ext cx="982584" cy="9825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03932" y="1031456"/>
            <a:ext cx="8480137" cy="105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2"/>
              </a:lnSpc>
              <a:spcBef>
                <a:spcPct val="0"/>
              </a:spcBef>
            </a:pPr>
            <a:r>
              <a:rPr lang="en-US" sz="6183" b="1" spc="33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4322" y="3522132"/>
            <a:ext cx="5671280" cy="138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tecnológicos: $222.650 CLP (hosting, dominio, Supabase, Play Store, Docker, Google CR).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6381" y="3786531"/>
            <a:ext cx="5139192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humanos: $7.350.000 CLP (3 roles x 3,5 meses).</a:t>
            </a:r>
          </a:p>
        </p:txBody>
      </p:sp>
      <p:sp>
        <p:nvSpPr>
          <p:cNvPr id="21" name="Freeform 21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633157" y="6790183"/>
            <a:ext cx="7366805" cy="1952153"/>
            <a:chOff x="0" y="0"/>
            <a:chExt cx="2370251" cy="62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70251" cy="628100"/>
            </a:xfrm>
            <a:custGeom>
              <a:avLst/>
              <a:gdLst/>
              <a:ahLst/>
              <a:cxnLst/>
              <a:rect l="l" t="t" r="r" b="b"/>
              <a:pathLst>
                <a:path w="2370251" h="62810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579758"/>
                  </a:lnTo>
                  <a:cubicBezTo>
                    <a:pt x="2370251" y="592579"/>
                    <a:pt x="2365158" y="604875"/>
                    <a:pt x="2356091" y="613941"/>
                  </a:cubicBezTo>
                  <a:cubicBezTo>
                    <a:pt x="2347026" y="623007"/>
                    <a:pt x="2334730" y="628100"/>
                    <a:pt x="2321908" y="628100"/>
                  </a:cubicBezTo>
                  <a:lnTo>
                    <a:pt x="48342" y="628100"/>
                  </a:lnTo>
                  <a:cubicBezTo>
                    <a:pt x="35521" y="628100"/>
                    <a:pt x="23225" y="623007"/>
                    <a:pt x="14159" y="613941"/>
                  </a:cubicBezTo>
                  <a:cubicBezTo>
                    <a:pt x="5093" y="604875"/>
                    <a:pt x="0" y="592579"/>
                    <a:pt x="0" y="57975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370251" cy="6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52708" y="6285534"/>
            <a:ext cx="982584" cy="98258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295495" y="7396922"/>
            <a:ext cx="6042129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$7.572.872 + 15% Utilidad ($1.135.897 )</a:t>
            </a:r>
          </a:p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otal del proyecto: $8.708.547CLP.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272544" y="1728672"/>
            <a:ext cx="4587476" cy="7727447"/>
          </a:xfrm>
          <a:custGeom>
            <a:avLst/>
            <a:gdLst/>
            <a:ahLst/>
            <a:cxnLst/>
            <a:rect l="l" t="t" r="r" b="b"/>
            <a:pathLst>
              <a:path w="4587476" h="7727447">
                <a:moveTo>
                  <a:pt x="0" y="0"/>
                </a:moveTo>
                <a:lnTo>
                  <a:pt x="4587476" y="0"/>
                </a:lnTo>
                <a:lnTo>
                  <a:pt x="4587476" y="7727447"/>
                </a:lnTo>
                <a:lnTo>
                  <a:pt x="0" y="7727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186135" y="3685911"/>
            <a:ext cx="9881961" cy="2915178"/>
          </a:xfrm>
          <a:custGeom>
            <a:avLst/>
            <a:gdLst/>
            <a:ahLst/>
            <a:cxnLst/>
            <a:rect l="l" t="t" r="r" b="b"/>
            <a:pathLst>
              <a:path w="9881961" h="2915178">
                <a:moveTo>
                  <a:pt x="0" y="0"/>
                </a:moveTo>
                <a:lnTo>
                  <a:pt x="9881961" y="0"/>
                </a:lnTo>
                <a:lnTo>
                  <a:pt x="9881961" y="2915178"/>
                </a:lnTo>
                <a:lnTo>
                  <a:pt x="0" y="29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591451" y="806345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4683666" y="3757366"/>
            <a:ext cx="8920668" cy="3659761"/>
          </a:xfrm>
          <a:custGeom>
            <a:avLst/>
            <a:gdLst/>
            <a:ahLst/>
            <a:cxnLst/>
            <a:rect l="l" t="t" r="r" b="b"/>
            <a:pathLst>
              <a:path w="8920668" h="3659761">
                <a:moveTo>
                  <a:pt x="0" y="0"/>
                </a:moveTo>
                <a:lnTo>
                  <a:pt x="8920668" y="0"/>
                </a:lnTo>
                <a:lnTo>
                  <a:pt x="8920668" y="3659761"/>
                </a:lnTo>
                <a:lnTo>
                  <a:pt x="0" y="365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591451" y="1727728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DESARROLLO E IMPLEMENTACIÓN IA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67776" y="544374"/>
            <a:ext cx="16352448" cy="9198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2183" r="-22183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9" y="3139532"/>
            <a:ext cx="7551047" cy="401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permitió modernizar la gestión de inventarios en Gendarmería.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Integración de IA → innovación en sector público.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 ágil → entregas continuas y adaptación.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Impacto positivo: transparencia, reducción de costos, mayor productividad.</a:t>
            </a:r>
          </a:p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endParaRPr lang="en-US" sz="254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921889" y="4417115"/>
            <a:ext cx="10822859" cy="131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6"/>
              </a:lnSpc>
              <a:spcBef>
                <a:spcPct val="0"/>
              </a:spcBef>
            </a:pPr>
            <a:r>
              <a:rPr lang="en-US" sz="7816" b="1" spc="42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54962" y="-102870"/>
            <a:ext cx="7208768" cy="72087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  <a:ln w="104775" cap="sq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65177" y="975483"/>
            <a:ext cx="979571" cy="9795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4455" y="8732863"/>
            <a:ext cx="3108274" cy="31082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961708" y="-5414695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6"/>
                </a:lnTo>
                <a:lnTo>
                  <a:pt x="0" y="7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297592" y="-4848996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5"/>
                </a:lnTo>
                <a:lnTo>
                  <a:pt x="0" y="7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3890001" y="7334335"/>
            <a:ext cx="8536002" cy="8536002"/>
          </a:xfrm>
          <a:custGeom>
            <a:avLst/>
            <a:gdLst/>
            <a:ahLst/>
            <a:cxnLst/>
            <a:rect l="l" t="t" r="r" b="b"/>
            <a:pathLst>
              <a:path w="8536002" h="8536002">
                <a:moveTo>
                  <a:pt x="0" y="0"/>
                </a:moveTo>
                <a:lnTo>
                  <a:pt x="8536002" y="0"/>
                </a:lnTo>
                <a:lnTo>
                  <a:pt x="8536002" y="8536002"/>
                </a:lnTo>
                <a:lnTo>
                  <a:pt x="0" y="853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72008" y="3577282"/>
            <a:ext cx="2686940" cy="2686940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245448" y="3577282"/>
            <a:ext cx="2686940" cy="268694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760528" y="3577282"/>
            <a:ext cx="2686940" cy="2686940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72008" y="6415274"/>
            <a:ext cx="2770545" cy="606221"/>
            <a:chOff x="0" y="0"/>
            <a:chExt cx="604647" cy="1323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Tihare Campusano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45448" y="6415274"/>
            <a:ext cx="2770545" cy="606221"/>
            <a:chOff x="0" y="0"/>
            <a:chExt cx="604647" cy="1323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Octavio Yañez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60528" y="6415274"/>
            <a:ext cx="2770545" cy="606221"/>
            <a:chOff x="0" y="0"/>
            <a:chExt cx="604647" cy="1323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Yeremi Guerrero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-2021111" y="-1885260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5373106" y="2135242"/>
            <a:ext cx="7545390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u="none" strike="noStrike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EQUIPO DE TRABAJO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19957" y="7135794"/>
            <a:ext cx="2391042" cy="33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6"/>
              </a:lnSpc>
              <a:spcBef>
                <a:spcPct val="0"/>
              </a:spcBef>
            </a:pPr>
            <a:r>
              <a:rPr lang="en-US" sz="19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Scrum Master + Dev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35199" y="7124047"/>
            <a:ext cx="2391042" cy="33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6"/>
              </a:lnSpc>
              <a:spcBef>
                <a:spcPct val="0"/>
              </a:spcBef>
            </a:pPr>
            <a:r>
              <a:rPr lang="en-US" sz="20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Desarrollador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08477" y="7145319"/>
            <a:ext cx="2391042" cy="30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Product Owner + Dev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880074" y="1730112"/>
            <a:ext cx="8293221" cy="7343315"/>
            <a:chOff x="0" y="0"/>
            <a:chExt cx="2336493" cy="20688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6493" cy="2068871"/>
            </a:xfrm>
            <a:custGeom>
              <a:avLst/>
              <a:gdLst/>
              <a:ahLst/>
              <a:cxnLst/>
              <a:rect l="l" t="t" r="r" b="b"/>
              <a:pathLst>
                <a:path w="2336493" h="2068871">
                  <a:moveTo>
                    <a:pt x="61613" y="0"/>
                  </a:moveTo>
                  <a:lnTo>
                    <a:pt x="2274881" y="0"/>
                  </a:lnTo>
                  <a:cubicBezTo>
                    <a:pt x="2291221" y="0"/>
                    <a:pt x="2306893" y="6491"/>
                    <a:pt x="2318447" y="18046"/>
                  </a:cubicBezTo>
                  <a:cubicBezTo>
                    <a:pt x="2330002" y="29601"/>
                    <a:pt x="2336493" y="45272"/>
                    <a:pt x="2336493" y="61613"/>
                  </a:cubicBezTo>
                  <a:lnTo>
                    <a:pt x="2336493" y="2007259"/>
                  </a:lnTo>
                  <a:cubicBezTo>
                    <a:pt x="2336493" y="2041286"/>
                    <a:pt x="2308908" y="2068871"/>
                    <a:pt x="2274881" y="2068871"/>
                  </a:cubicBezTo>
                  <a:lnTo>
                    <a:pt x="61613" y="2068871"/>
                  </a:lnTo>
                  <a:cubicBezTo>
                    <a:pt x="27585" y="2068871"/>
                    <a:pt x="0" y="2041286"/>
                    <a:pt x="0" y="2007259"/>
                  </a:cubicBezTo>
                  <a:lnTo>
                    <a:pt x="0" y="61613"/>
                  </a:lnTo>
                  <a:cubicBezTo>
                    <a:pt x="0" y="27585"/>
                    <a:pt x="27585" y="0"/>
                    <a:pt x="61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36493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74257" y="732165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7"/>
                </a:lnTo>
                <a:lnTo>
                  <a:pt x="0" y="551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2884944" y="-2757418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4305224" y="-344490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-1795793" y="8501454"/>
            <a:ext cx="3571092" cy="3571092"/>
          </a:xfrm>
          <a:custGeom>
            <a:avLst/>
            <a:gdLst/>
            <a:ahLst/>
            <a:cxnLst/>
            <a:rect l="l" t="t" r="r" b="b"/>
            <a:pathLst>
              <a:path w="3571092" h="3571092">
                <a:moveTo>
                  <a:pt x="0" y="0"/>
                </a:moveTo>
                <a:lnTo>
                  <a:pt x="3571092" y="0"/>
                </a:lnTo>
                <a:lnTo>
                  <a:pt x="3571092" y="3571092"/>
                </a:lnTo>
                <a:lnTo>
                  <a:pt x="0" y="357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752904" y="5913864"/>
            <a:ext cx="3535096" cy="3535096"/>
          </a:xfrm>
          <a:custGeom>
            <a:avLst/>
            <a:gdLst/>
            <a:ahLst/>
            <a:cxnLst/>
            <a:rect l="l" t="t" r="r" b="b"/>
            <a:pathLst>
              <a:path w="3535096" h="3535096">
                <a:moveTo>
                  <a:pt x="0" y="0"/>
                </a:moveTo>
                <a:lnTo>
                  <a:pt x="3535096" y="0"/>
                </a:lnTo>
                <a:lnTo>
                  <a:pt x="3535096" y="3535096"/>
                </a:lnTo>
                <a:lnTo>
                  <a:pt x="0" y="353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726335" y="2846304"/>
            <a:ext cx="6167345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y Problemática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y Metodología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Riesgos del proyecto 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del sistema e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Herramientas, tecnologías y Costos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 funcionando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Conclusión </a:t>
            </a:r>
          </a:p>
          <a:p>
            <a:pPr algn="l">
              <a:lnSpc>
                <a:spcPts val="4533"/>
              </a:lnSpc>
            </a:pPr>
            <a:endParaRPr lang="en-US" sz="271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9892" y="2846304"/>
            <a:ext cx="987419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7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8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9</a:t>
            </a:r>
          </a:p>
          <a:p>
            <a:pPr algn="ctr">
              <a:lnSpc>
                <a:spcPts val="4533"/>
              </a:lnSpc>
            </a:pPr>
            <a:endParaRPr lang="en-US" sz="2714" b="1">
              <a:solidFill>
                <a:srgbClr val="E0E7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683670" y="2708093"/>
            <a:ext cx="7378972" cy="5387354"/>
            <a:chOff x="0" y="0"/>
            <a:chExt cx="1441162" cy="10521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1162" cy="1052186"/>
            </a:xfrm>
            <a:custGeom>
              <a:avLst/>
              <a:gdLst/>
              <a:ahLst/>
              <a:cxnLst/>
              <a:rect l="l" t="t" r="r" b="b"/>
              <a:pathLst>
                <a:path w="1441162" h="1052186">
                  <a:moveTo>
                    <a:pt x="24131" y="0"/>
                  </a:moveTo>
                  <a:lnTo>
                    <a:pt x="1417030" y="0"/>
                  </a:lnTo>
                  <a:cubicBezTo>
                    <a:pt x="1423430" y="0"/>
                    <a:pt x="1429568" y="2542"/>
                    <a:pt x="1434094" y="7068"/>
                  </a:cubicBezTo>
                  <a:cubicBezTo>
                    <a:pt x="1438619" y="11593"/>
                    <a:pt x="1441162" y="17731"/>
                    <a:pt x="1441162" y="24131"/>
                  </a:cubicBezTo>
                  <a:lnTo>
                    <a:pt x="1441162" y="1028054"/>
                  </a:lnTo>
                  <a:cubicBezTo>
                    <a:pt x="1441162" y="1034454"/>
                    <a:pt x="1438619" y="1040592"/>
                    <a:pt x="1434094" y="1045118"/>
                  </a:cubicBezTo>
                  <a:cubicBezTo>
                    <a:pt x="1429568" y="1049643"/>
                    <a:pt x="1423430" y="1052186"/>
                    <a:pt x="1417030" y="1052186"/>
                  </a:cubicBezTo>
                  <a:lnTo>
                    <a:pt x="24131" y="1052186"/>
                  </a:lnTo>
                  <a:cubicBezTo>
                    <a:pt x="17731" y="1052186"/>
                    <a:pt x="11593" y="1049643"/>
                    <a:pt x="7068" y="1045118"/>
                  </a:cubicBezTo>
                  <a:cubicBezTo>
                    <a:pt x="2542" y="1040592"/>
                    <a:pt x="0" y="1034454"/>
                    <a:pt x="0" y="1028054"/>
                  </a:cubicBezTo>
                  <a:lnTo>
                    <a:pt x="0" y="24131"/>
                  </a:lnTo>
                  <a:cubicBezTo>
                    <a:pt x="0" y="17731"/>
                    <a:pt x="2542" y="11593"/>
                    <a:pt x="7068" y="7068"/>
                  </a:cubicBezTo>
                  <a:cubicBezTo>
                    <a:pt x="11593" y="2542"/>
                    <a:pt x="17731" y="0"/>
                    <a:pt x="24131" y="0"/>
                  </a:cubicBezTo>
                  <a:close/>
                </a:path>
              </a:pathLst>
            </a:custGeom>
            <a:blipFill>
              <a:blip r:embed="rId7"/>
              <a:stretch>
                <a:fillRect l="-19039" r="-1903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74544" y="1209498"/>
            <a:ext cx="4929378" cy="1041229"/>
            <a:chOff x="0" y="0"/>
            <a:chExt cx="1075794" cy="2272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794" cy="227239"/>
            </a:xfrm>
            <a:custGeom>
              <a:avLst/>
              <a:gdLst/>
              <a:ahLst/>
              <a:cxnLst/>
              <a:rect l="l" t="t" r="r" b="b"/>
              <a:pathLst>
                <a:path w="1075794" h="227239">
                  <a:moveTo>
                    <a:pt x="32982" y="0"/>
                  </a:moveTo>
                  <a:lnTo>
                    <a:pt x="1042812" y="0"/>
                  </a:lnTo>
                  <a:cubicBezTo>
                    <a:pt x="1061027" y="0"/>
                    <a:pt x="1075794" y="14767"/>
                    <a:pt x="1075794" y="32982"/>
                  </a:cubicBezTo>
                  <a:lnTo>
                    <a:pt x="1075794" y="194257"/>
                  </a:lnTo>
                  <a:cubicBezTo>
                    <a:pt x="1075794" y="212473"/>
                    <a:pt x="1061027" y="227239"/>
                    <a:pt x="1042812" y="227239"/>
                  </a:cubicBezTo>
                  <a:lnTo>
                    <a:pt x="32982" y="227239"/>
                  </a:lnTo>
                  <a:cubicBezTo>
                    <a:pt x="14767" y="227239"/>
                    <a:pt x="0" y="212473"/>
                    <a:pt x="0" y="194257"/>
                  </a:cubicBezTo>
                  <a:lnTo>
                    <a:pt x="0" y="32982"/>
                  </a:lnTo>
                  <a:cubicBezTo>
                    <a:pt x="0" y="14767"/>
                    <a:pt x="14767" y="0"/>
                    <a:pt x="329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075794" cy="332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559"/>
                </a:lnSpc>
              </a:pPr>
              <a:r>
                <a:rPr lang="en-US" sz="4619" b="1" spc="286">
                  <a:solidFill>
                    <a:srgbClr val="21396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CONTENIDO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10769" r="-1076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369" y="3139532"/>
            <a:ext cx="7551047" cy="445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NEXA surge como respuesta a la necesidad de modernizar los procesos de inventario en Gendarmería de Chile, los cuales se realizaban de manera manual, generando errores, falta de trazabilidad y poca eficiencia. Nuestra propuesta consiste en una plataforma digital segura, escalable y con integración de Inteligencia Artificial, que permite optimizar el control de stock en tiempo real, automatizar reportes y fortalecer la transparencia institucional.</a:t>
            </a:r>
          </a:p>
        </p:txBody>
      </p:sp>
      <p:sp>
        <p:nvSpPr>
          <p:cNvPr id="9" name="Freeform 9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306986" y="2083362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871" r="-2871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519053" y="3141549"/>
            <a:ext cx="5049222" cy="83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03156" y="3933605"/>
            <a:ext cx="7551047" cy="311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Falta de organización y sistematización en inventarios.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Errores humanos frecuentes por procesos manuales.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Duplicidad y pérdida de información.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Ausencia de trazabilidad confiable.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 inexistentes o poco confiables.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738776" y="6661860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1" y="0"/>
                </a:lnTo>
                <a:lnTo>
                  <a:pt x="7584671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734692" y="4658034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6" y="0"/>
                </a:lnTo>
                <a:lnTo>
                  <a:pt x="1528826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970980" y="3011217"/>
            <a:ext cx="3943232" cy="2411230"/>
            <a:chOff x="0" y="0"/>
            <a:chExt cx="1465734" cy="896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12829" y="3011217"/>
            <a:ext cx="3943232" cy="2411230"/>
            <a:chOff x="0" y="0"/>
            <a:chExt cx="1465734" cy="896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52059" y="3011217"/>
            <a:ext cx="3943232" cy="2411230"/>
            <a:chOff x="0" y="0"/>
            <a:chExt cx="1465734" cy="896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12284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736469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11603923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2513908" y="898261"/>
            <a:ext cx="13102009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 Y ESPECÍFICO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284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ecesidades actuales de control de inventario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6469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ptimización de tiempos de gestión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3923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squeda y categorización de bienes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60662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0251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174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03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678991" y="-267714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2931844" y="1974066"/>
            <a:ext cx="12266136" cy="45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Diseña</a:t>
            </a:r>
            <a:r>
              <a:rPr lang="en-US" sz="2696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e implementar un sistema eficiente de inventario para Gendarmería.</a:t>
            </a:r>
          </a:p>
        </p:txBody>
      </p:sp>
      <p:sp>
        <p:nvSpPr>
          <p:cNvPr id="27" name="Freeform 27"/>
          <p:cNvSpPr/>
          <p:nvPr/>
        </p:nvSpPr>
        <p:spPr>
          <a:xfrm>
            <a:off x="2813701" y="7833676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5" y="0"/>
                </a:lnTo>
                <a:lnTo>
                  <a:pt x="1528825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2931844" y="5977249"/>
            <a:ext cx="3943232" cy="2277830"/>
            <a:chOff x="0" y="0"/>
            <a:chExt cx="1465734" cy="8466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73694" y="5977249"/>
            <a:ext cx="3943232" cy="2277830"/>
            <a:chOff x="0" y="0"/>
            <a:chExt cx="1465734" cy="8466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12923" y="5977249"/>
            <a:ext cx="3943232" cy="2277830"/>
            <a:chOff x="0" y="0"/>
            <a:chExt cx="1465734" cy="8466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3083709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7325558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11564787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0" name="TextBox 40"/>
          <p:cNvSpPr txBox="1"/>
          <p:nvPr/>
        </p:nvSpPr>
        <p:spPr>
          <a:xfrm>
            <a:off x="3083709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ridad y seguridad de los datos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25558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eportes automáticos y confiables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4787" y="7043888"/>
            <a:ext cx="3639504" cy="107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eligencia artificial para identificación del estado de conservación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2152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6337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02605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683804" y="1829460"/>
            <a:ext cx="14920391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 (SCRUM)</a:t>
            </a:r>
          </a:p>
        </p:txBody>
      </p:sp>
      <p:sp>
        <p:nvSpPr>
          <p:cNvPr id="4" name="Freeform 4"/>
          <p:cNvSpPr/>
          <p:nvPr/>
        </p:nvSpPr>
        <p:spPr>
          <a:xfrm>
            <a:off x="-2803470" y="-280347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40" y="0"/>
                </a:lnTo>
                <a:lnTo>
                  <a:pt x="5606940" y="5606940"/>
                </a:lnTo>
                <a:lnTo>
                  <a:pt x="0" y="560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3026765" y="8671487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8"/>
                </a:lnTo>
                <a:lnTo>
                  <a:pt x="0" y="2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289924" y="-1270382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9"/>
                </a:lnTo>
                <a:lnTo>
                  <a:pt x="0" y="214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723665" y="5143500"/>
            <a:ext cx="8840670" cy="4309827"/>
          </a:xfrm>
          <a:custGeom>
            <a:avLst/>
            <a:gdLst/>
            <a:ahLst/>
            <a:cxnLst/>
            <a:rect l="l" t="t" r="r" b="b"/>
            <a:pathLst>
              <a:path w="8840670" h="4309827">
                <a:moveTo>
                  <a:pt x="0" y="0"/>
                </a:moveTo>
                <a:lnTo>
                  <a:pt x="8840670" y="0"/>
                </a:lnTo>
                <a:lnTo>
                  <a:pt x="8840670" y="4309827"/>
                </a:lnTo>
                <a:lnTo>
                  <a:pt x="0" y="4309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837929" y="3164175"/>
            <a:ext cx="14612142" cy="157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</a:t>
            </a: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rramienta de gestión: Teamwork.</a:t>
            </a: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endParaRPr lang="en-US" sz="2233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escogió debido a que permite organizar el trabajo en sprint, se entregan avances de manera periódica y adaptarse a cambios en los requerimiento.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742339" y="-61430"/>
            <a:ext cx="5762015" cy="5762015"/>
          </a:xfrm>
          <a:custGeom>
            <a:avLst/>
            <a:gdLst/>
            <a:ahLst/>
            <a:cxnLst/>
            <a:rect l="l" t="t" r="r" b="b"/>
            <a:pathLst>
              <a:path w="5762015" h="5762015">
                <a:moveTo>
                  <a:pt x="0" y="0"/>
                </a:moveTo>
                <a:lnTo>
                  <a:pt x="5762015" y="0"/>
                </a:lnTo>
                <a:lnTo>
                  <a:pt x="5762015" y="5762015"/>
                </a:lnTo>
                <a:lnTo>
                  <a:pt x="0" y="576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83306" y="9073427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2" y="0"/>
                </a:lnTo>
                <a:lnTo>
                  <a:pt x="2731202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013076" y="907766"/>
            <a:ext cx="14261848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4890" b="1" spc="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Tabla comparativa de metodologías agiles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1273" y="1939731"/>
            <a:ext cx="10852725" cy="12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6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una mejor explicación del porque se escogió Scrum como metodología a utilizar, también se realizo una tabla comparativa de metodologías agiles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60ED94-5EED-E4DA-22E6-614C690FC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076" y="3103312"/>
            <a:ext cx="14127547" cy="65636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33893" y="7449075"/>
            <a:ext cx="6467787" cy="6467787"/>
          </a:xfrm>
          <a:custGeom>
            <a:avLst/>
            <a:gdLst/>
            <a:ahLst/>
            <a:cxnLst/>
            <a:rect l="l" t="t" r="r" b="b"/>
            <a:pathLst>
              <a:path w="6467787" h="6467787">
                <a:moveTo>
                  <a:pt x="0" y="0"/>
                </a:moveTo>
                <a:lnTo>
                  <a:pt x="6467786" y="0"/>
                </a:lnTo>
                <a:lnTo>
                  <a:pt x="6467786" y="6467787"/>
                </a:lnTo>
                <a:lnTo>
                  <a:pt x="0" y="646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314500" y="-1694498"/>
            <a:ext cx="3417514" cy="3417514"/>
          </a:xfrm>
          <a:custGeom>
            <a:avLst/>
            <a:gdLst/>
            <a:ahLst/>
            <a:cxnLst/>
            <a:rect l="l" t="t" r="r" b="b"/>
            <a:pathLst>
              <a:path w="3417514" h="3417514">
                <a:moveTo>
                  <a:pt x="0" y="0"/>
                </a:moveTo>
                <a:lnTo>
                  <a:pt x="3417514" y="0"/>
                </a:lnTo>
                <a:lnTo>
                  <a:pt x="3417514" y="3417514"/>
                </a:lnTo>
                <a:lnTo>
                  <a:pt x="0" y="341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770751" y="682400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527630" y="1723016"/>
            <a:ext cx="11232741" cy="7820796"/>
          </a:xfrm>
          <a:custGeom>
            <a:avLst/>
            <a:gdLst/>
            <a:ahLst/>
            <a:cxnLst/>
            <a:rect l="l" t="t" r="r" b="b"/>
            <a:pathLst>
              <a:path w="11232741" h="7820796">
                <a:moveTo>
                  <a:pt x="0" y="0"/>
                </a:moveTo>
                <a:lnTo>
                  <a:pt x="11232740" y="0"/>
                </a:lnTo>
                <a:lnTo>
                  <a:pt x="11232740" y="7820796"/>
                </a:lnTo>
                <a:lnTo>
                  <a:pt x="0" y="782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877729" y="507720"/>
            <a:ext cx="8532542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Personalizado</PresentationFormat>
  <Paragraphs>79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DM Sans</vt:lpstr>
      <vt:lpstr>Arial</vt:lpstr>
      <vt:lpstr>Garet Bold</vt:lpstr>
      <vt:lpstr>Glacial Indifference Bold</vt:lpstr>
      <vt:lpstr>DM Sans Italics</vt:lpstr>
      <vt:lpstr>DM Sans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cp:lastModifiedBy>TIHARE BETZABE CAMPUSANO OLIVARES</cp:lastModifiedBy>
  <cp:revision>2</cp:revision>
  <dcterms:created xsi:type="dcterms:W3CDTF">2006-08-16T00:00:00Z</dcterms:created>
  <dcterms:modified xsi:type="dcterms:W3CDTF">2025-11-26T14:53:13Z</dcterms:modified>
  <dc:identifier>DAG01XMeoqM</dc:identifier>
</cp:coreProperties>
</file>